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5" r:id="rId17"/>
    <p:sldId id="276" r:id="rId18"/>
    <p:sldId id="273" r:id="rId19"/>
    <p:sldId id="274" r:id="rId20"/>
    <p:sldId id="277" r:id="rId21"/>
    <p:sldId id="278" r:id="rId22"/>
    <p:sldId id="279" r:id="rId23"/>
    <p:sldId id="281" r:id="rId24"/>
    <p:sldId id="282" r:id="rId25"/>
    <p:sldId id="280" r:id="rId26"/>
    <p:sldId id="283" r:id="rId27"/>
    <p:sldId id="284" r:id="rId28"/>
    <p:sldId id="259" r:id="rId29"/>
    <p:sldId id="28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88" d="100"/>
          <a:sy n="88" d="100"/>
        </p:scale>
        <p:origin x="-102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CE83115-1F6C-4F6C-89B0-9DF381BE92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C4DEA-BD6B-46A7-ACCD-570F6A0342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48DE6-D9F7-461F-834A-22BE8545ED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7CC0-BD15-43F0-BD99-6171ED4C8C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7195-0ACA-4153-926D-DCD98FBD71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D24B9-6A4F-4008-8384-D4B61C9D6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946F3-5135-4297-8A02-4FC27A58B7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05DB3-4358-441F-A142-4216A070A4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1CF0C-7981-484C-BDB0-E8C7467609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0B7CA-CCD4-4295-9E89-3A21C94FE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3D915-40BC-4ADA-9A5B-66A534DCB3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1BB110-8400-4490-8D61-EE6A44E368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lub-forester.ru/-/for-baby/chevostik/%D0%9D%D0%B0%D1%80%D0%BE%D0%B4%D0%BD%D1%8B%D0%B5%20%D0%B8%D0%BD%D1%81%D1%82%D1%80%D1%83%D0%BC%D0%B5%D0%BD%D1%82%D1%8B/front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zapishi.net/img/statia/12732/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fecity.com.ua/knowledge/1212273661_i-777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dic.academic.ru/pictures/wiki/files/84/TenorBalalaika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fdstar.com/fde/datas/2008/08/14/1218736921/domra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guitart.ru/blog/wp-content/uploads/2008/01/guitarstring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carpfishing.ru/images/product/GATTH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music-zone.org.ua/system/files/balalaika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msk.barahla.net/images/photo/1/20100418/3752338/big/1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barynya.com/images/zhuk/domra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g-2005-06.photosight.ru/05/890946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kuznya.ru/asset/instruments/use/big/domra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rle.ru/user_foto/bb/858867143c479f8e7b9f8aa03eb2ae9a.jpe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&#1072;&#1091;&#1076;&#1080;&#1086;&#1101;&#1085;&#1094;&#1080;&#1082;&#1083;&#1086;&#1087;&#1077;&#1076;&#1080;&#1080;\MusicBaby._narodne_instrument\04_tri_grupp_muzkalnh_instrumentov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skaz1.com/not_buy/dmshi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khoromy.narod.ru/gusli-zvon_2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kp.ru/upimg/photo/96032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damiroshin.ru/upload/foto/img_1287231740_313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://www.mmi199.ru/guslik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hyperlink" Target="http://www.mmi199.ru/gu1.gi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mg-fotki.yandex.ru/get/3704/vvprom.e/0_2ff4f_76dd7fdf_X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gazpromschool.by.ru/projects/music/picture/gusli2_r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static.vesti.ru/p/o_470841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kulturaskanons.lv/images/rows/i211l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oksspeak.ru/Knigi/Detyam/korabli_more_1.jpg" TargetMode="External"/><Relationship Id="rId3" Type="http://schemas.openxmlformats.org/officeDocument/2006/relationships/image" Target="../media/image44.jpeg"/><Relationship Id="rId7" Type="http://schemas.openxmlformats.org/officeDocument/2006/relationships/image" Target="../media/image46.gif"/><Relationship Id="rId2" Type="http://schemas.openxmlformats.org/officeDocument/2006/relationships/hyperlink" Target="http://baby-best.ru/_ld/192/0120008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39.radikal.ru/i086/0910/62/1dc9f37dcf94.gif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://www.cwer.ru/files/u1101974/Samolet.jpg" TargetMode="External"/><Relationship Id="rId9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3504" y="2357430"/>
            <a:ext cx="3857684" cy="17526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336600"/>
                </a:solidFill>
                <a:latin typeface="Gabriola" pitchFamily="82" charset="0"/>
              </a:rPr>
              <a:t>Три группы музыкальных инструментов</a:t>
            </a:r>
            <a:endParaRPr lang="ru-RU" sz="5400" b="1" dirty="0">
              <a:solidFill>
                <a:srgbClr val="336600"/>
              </a:solidFill>
              <a:latin typeface="Gabriola" pitchFamily="82" charset="0"/>
            </a:endParaRPr>
          </a:p>
        </p:txBody>
      </p:sp>
      <p:pic>
        <p:nvPicPr>
          <p:cNvPr id="6" name="Picture 7" descr="Картинка 31 из 4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510" t="2083" r="15008"/>
          <a:stretch>
            <a:fillRect/>
          </a:stretch>
        </p:blipFill>
        <p:spPr bwMode="auto">
          <a:xfrm>
            <a:off x="142844" y="0"/>
            <a:ext cx="4857784" cy="67151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6 из 3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7805673" cy="58579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5143512"/>
            <a:ext cx="464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6600"/>
                </a:solidFill>
                <a:latin typeface="Gabriola" pitchFamily="82" charset="0"/>
              </a:rPr>
              <a:t>Рожок</a:t>
            </a:r>
            <a:endParaRPr lang="ru-RU" sz="4400" b="1" dirty="0">
              <a:solidFill>
                <a:srgbClr val="3366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0"/>
            <a:ext cx="90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336600"/>
                </a:solidFill>
                <a:latin typeface="Gabriola" pitchFamily="82" charset="0"/>
              </a:rPr>
              <a:t>Струнные музыкальные  инструменты</a:t>
            </a:r>
            <a:endParaRPr lang="ru-RU" sz="5400" b="1" dirty="0">
              <a:solidFill>
                <a:srgbClr val="336600"/>
              </a:solidFill>
              <a:latin typeface="Gabriola" pitchFamily="82" charset="0"/>
            </a:endParaRPr>
          </a:p>
        </p:txBody>
      </p:sp>
      <p:pic>
        <p:nvPicPr>
          <p:cNvPr id="26626" name="Picture 2" descr="Балалайка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714356"/>
            <a:ext cx="4067175" cy="5924550"/>
          </a:xfrm>
          <a:prstGeom prst="rect">
            <a:avLst/>
          </a:prstGeom>
          <a:noFill/>
        </p:spPr>
      </p:pic>
      <p:pic>
        <p:nvPicPr>
          <p:cNvPr id="26628" name="Picture 4" descr="Картинка 16 из 89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357298"/>
            <a:ext cx="5076825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29190" y="5214950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6600"/>
                </a:solidFill>
                <a:latin typeface="Gabriola" pitchFamily="82" charset="0"/>
              </a:rPr>
              <a:t>Гусли</a:t>
            </a:r>
            <a:endParaRPr lang="ru-RU" sz="4400" b="1" dirty="0">
              <a:solidFill>
                <a:srgbClr val="336600"/>
              </a:solidFill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6088559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6600"/>
                </a:solidFill>
                <a:latin typeface="Gabriola" pitchFamily="82" charset="0"/>
              </a:rPr>
              <a:t>Балалайка</a:t>
            </a:r>
            <a:endParaRPr lang="ru-RU" sz="4400" b="1" dirty="0">
              <a:solidFill>
                <a:srgbClr val="3366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ic.academic.ru/pictures/wiki/files/84/TenorBalalaika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14290"/>
            <a:ext cx="6427790" cy="664371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 rot="2792508">
            <a:off x="18469" y="1314362"/>
            <a:ext cx="4668137" cy="1214622"/>
          </a:xfrm>
          <a:prstGeom prst="ellipse">
            <a:avLst/>
          </a:prstGeom>
          <a:noFill/>
          <a:ln w="698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792508">
            <a:off x="3278556" y="1995395"/>
            <a:ext cx="2911978" cy="4971328"/>
          </a:xfrm>
          <a:prstGeom prst="ellipse">
            <a:avLst/>
          </a:prstGeom>
          <a:noFill/>
          <a:ln w="698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9322" y="1571612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6600"/>
                </a:solidFill>
                <a:latin typeface="Gabriola" pitchFamily="82" charset="0"/>
              </a:rPr>
              <a:t>Резонатор</a:t>
            </a:r>
            <a:endParaRPr lang="ru-RU" sz="4400" b="1" dirty="0">
              <a:solidFill>
                <a:srgbClr val="3366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1 из 621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5" y="357166"/>
            <a:ext cx="7293105" cy="58579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214290"/>
            <a:ext cx="4429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6600"/>
                </a:solidFill>
                <a:latin typeface="Gabriola" pitchFamily="82" charset="0"/>
              </a:rPr>
              <a:t>Домра</a:t>
            </a:r>
            <a:endParaRPr lang="ru-RU" sz="4400" b="1" dirty="0">
              <a:solidFill>
                <a:srgbClr val="3366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9 из 721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7554775" cy="3929090"/>
          </a:xfrm>
          <a:prstGeom prst="rect">
            <a:avLst/>
          </a:prstGeom>
          <a:noFill/>
        </p:spPr>
      </p:pic>
      <p:pic>
        <p:nvPicPr>
          <p:cNvPr id="27652" name="Picture 4" descr="Картинка 31 из 7213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476625"/>
            <a:ext cx="4572000" cy="33813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1 из 2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042"/>
            <a:ext cx="8972699" cy="55721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49 из 597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620053" cy="57150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59 из 597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14290"/>
            <a:ext cx="4214842" cy="631437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а 15 из 2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290"/>
            <a:ext cx="7715304" cy="64294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14 из 597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8152082" cy="54292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9 из 1118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42852"/>
            <a:ext cx="4762500" cy="35909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143380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336600"/>
                </a:solidFill>
                <a:latin typeface="Gabriola" pitchFamily="82" charset="0"/>
              </a:rPr>
              <a:t>Ударные</a:t>
            </a:r>
            <a:endParaRPr lang="ru-RU" sz="5400" b="1" dirty="0">
              <a:solidFill>
                <a:srgbClr val="336600"/>
              </a:solidFill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5214950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336600"/>
                </a:solidFill>
                <a:latin typeface="Gabriola" pitchFamily="82" charset="0"/>
              </a:rPr>
              <a:t>Духовые</a:t>
            </a:r>
            <a:endParaRPr lang="ru-RU" sz="5400" b="1" dirty="0">
              <a:solidFill>
                <a:srgbClr val="336600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4286256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336600"/>
                </a:solidFill>
                <a:latin typeface="Gabriola" pitchFamily="82" charset="0"/>
              </a:rPr>
              <a:t>Струнные</a:t>
            </a:r>
            <a:endParaRPr lang="ru-RU" sz="5400" b="1" dirty="0">
              <a:solidFill>
                <a:srgbClr val="336600"/>
              </a:solidFill>
              <a:latin typeface="Gabriola" pitchFamily="82" charset="0"/>
            </a:endParaRPr>
          </a:p>
        </p:txBody>
      </p:sp>
      <p:pic>
        <p:nvPicPr>
          <p:cNvPr id="7" name="04_tri_grupp_muzkalnh_instrument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715404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94 из 597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67202" cy="64294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12 из 61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8366094" cy="55721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11 из 2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7620053" cy="57150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Гусли клавишные &quot;КОНЦЕРТНЫЕ&quot; больш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2918"/>
            <a:ext cx="8601228" cy="57150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31 из 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5244962" cy="3929090"/>
          </a:xfrm>
          <a:prstGeom prst="rect">
            <a:avLst/>
          </a:prstGeom>
          <a:noFill/>
        </p:spPr>
      </p:pic>
      <p:pic>
        <p:nvPicPr>
          <p:cNvPr id="39940" name="Picture 4" descr="Картинка 32 из 6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643182"/>
            <a:ext cx="5054236" cy="37862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38 из 2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14290"/>
            <a:ext cx="4875644" cy="65008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46 из 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8413146" cy="407196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а 13 из 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8186438" cy="61436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Картинка 19 из 59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7685300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3" name="Picture 17" descr="Картинка 34 из 1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9074">
            <a:off x="6217030" y="3943676"/>
            <a:ext cx="2479270" cy="2460814"/>
          </a:xfrm>
          <a:prstGeom prst="rect">
            <a:avLst/>
          </a:prstGeom>
          <a:noFill/>
        </p:spPr>
      </p:pic>
      <p:pic>
        <p:nvPicPr>
          <p:cNvPr id="14351" name="Picture 15" descr="Картинка 22 из 19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286124"/>
            <a:ext cx="2745276" cy="273843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2976" y="1428736"/>
            <a:ext cx="8001024" cy="2071702"/>
          </a:xfrm>
        </p:spPr>
        <p:txBody>
          <a:bodyPr/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Елена Качур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Исполнитель: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Таисия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Аведикова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Чевостик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Дмитрий Столбцов (дядя Кузя)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Жанр: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аудиоспектакль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детская познавательная литература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Издательство: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MusicBaby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Год выпуска: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2002-2010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428604"/>
            <a:ext cx="8286808" cy="1143008"/>
          </a:xfrm>
        </p:spPr>
        <p:txBody>
          <a:bodyPr/>
          <a:lstStyle/>
          <a:p>
            <a:pPr algn="l"/>
            <a:r>
              <a:rPr lang="ru-RU" sz="1800" dirty="0" smtClean="0"/>
              <a:t>Познавательная серия для детей. Музыкальные спектакли в лицах, с песенками и стихотворениями, в лёгкой и доступной форме знакомят детей с увлекательным миром научных и культурных знаний. </a:t>
            </a:r>
            <a:endParaRPr lang="ru-RU" sz="1800" dirty="0"/>
          </a:p>
        </p:txBody>
      </p:sp>
      <p:pic>
        <p:nvPicPr>
          <p:cNvPr id="10" name="Picture 5" descr="Картинка 2 из 44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00504"/>
            <a:ext cx="3857620" cy="2857496"/>
          </a:xfrm>
          <a:prstGeom prst="rect">
            <a:avLst/>
          </a:prstGeom>
          <a:noFill/>
        </p:spPr>
      </p:pic>
      <p:pic>
        <p:nvPicPr>
          <p:cNvPr id="14349" name="Picture 13" descr="Картинка 10 из 19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739527">
            <a:off x="3923712" y="3500520"/>
            <a:ext cx="2634487" cy="2595554"/>
          </a:xfrm>
          <a:prstGeom prst="rect">
            <a:avLst/>
          </a:prstGeom>
          <a:noFill/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643174" y="6488112"/>
            <a:ext cx="621507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Работа опубликована на сайте – </a:t>
            </a:r>
            <a:r>
              <a:rPr lang="en-US" i="1" dirty="0"/>
              <a:t>viki.rdf.ru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3000372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Презентацию оформила Михайлова Т.Ф. учитель начальных классов МАОУ «Подберезская СОШ» Новгородского муниципального района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43.radikal.ru/i100/0904/17/79753fcd373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4763" y="-26008013"/>
            <a:ext cx="6724650" cy="3867150"/>
          </a:xfrm>
          <a:prstGeom prst="rect">
            <a:avLst/>
          </a:prstGeom>
          <a:noFill/>
        </p:spPr>
      </p:pic>
      <p:pic>
        <p:nvPicPr>
          <p:cNvPr id="17412" name="Picture 4" descr="http://s43.radikal.ru/i100/0904/17/79753fcd373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4763" y="-26008013"/>
            <a:ext cx="6724650" cy="3867150"/>
          </a:xfrm>
          <a:prstGeom prst="rect">
            <a:avLst/>
          </a:prstGeom>
          <a:noFill/>
        </p:spPr>
      </p:pic>
      <p:pic>
        <p:nvPicPr>
          <p:cNvPr id="17414" name="Picture 6" descr="http://s43.radikal.ru/i100/0904/17/79753fcd373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4763" y="-26008013"/>
            <a:ext cx="6724650" cy="3867150"/>
          </a:xfrm>
          <a:prstGeom prst="rect">
            <a:avLst/>
          </a:prstGeom>
          <a:noFill/>
        </p:spPr>
      </p:pic>
      <p:pic>
        <p:nvPicPr>
          <p:cNvPr id="7" name="Рисунок 6" descr="http://s43.radikal.ru/i100/0904/17/79753fcd373e.jpg">
            <a:hlinkClick r:id="rId2" tgtFrame="_blank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195" b="5788"/>
          <a:stretch>
            <a:fillRect/>
          </a:stretch>
        </p:blipFill>
        <p:spPr bwMode="auto">
          <a:xfrm>
            <a:off x="0" y="1285860"/>
            <a:ext cx="32147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500570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6600"/>
                </a:solidFill>
                <a:latin typeface="Gabriola" pitchFamily="82" charset="0"/>
              </a:rPr>
              <a:t>Ложки-веера</a:t>
            </a:r>
            <a:endParaRPr lang="ru-RU" sz="4400" dirty="0">
              <a:solidFill>
                <a:srgbClr val="336600"/>
              </a:solidFill>
              <a:latin typeface="Gabriola" pitchFamily="82" charset="0"/>
            </a:endParaRPr>
          </a:p>
        </p:txBody>
      </p:sp>
      <p:pic>
        <p:nvPicPr>
          <p:cNvPr id="10" name="Рисунок 9" descr="http://i016.radikal.ru/0801/1a/4feaaafe2c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000108"/>
            <a:ext cx="5257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055.radikal.ru/0904/45/60bc84c091e5.jpg">
            <a:hlinkClick r:id="rId2" tgtFrame="_blank"/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4572008"/>
            <a:ext cx="66008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14942" y="6088559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6600"/>
                </a:solidFill>
                <a:latin typeface="Gabriola" pitchFamily="82" charset="0"/>
              </a:rPr>
              <a:t>Рубель</a:t>
            </a:r>
            <a:endParaRPr lang="ru-RU" sz="4400" b="1" dirty="0">
              <a:solidFill>
                <a:srgbClr val="336600"/>
              </a:solidFill>
              <a:latin typeface="Gabriol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3643314"/>
            <a:ext cx="5857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6600"/>
                </a:solidFill>
                <a:latin typeface="Gabriola" pitchFamily="82" charset="0"/>
              </a:rPr>
              <a:t>Пастуший барабан (</a:t>
            </a:r>
            <a:r>
              <a:rPr lang="ru-RU" sz="4400" b="1" dirty="0" err="1" smtClean="0">
                <a:solidFill>
                  <a:srgbClr val="336600"/>
                </a:solidFill>
                <a:latin typeface="Gabriola" pitchFamily="82" charset="0"/>
              </a:rPr>
              <a:t>барабанка</a:t>
            </a:r>
            <a:r>
              <a:rPr lang="ru-RU" sz="4400" b="1" dirty="0" smtClean="0">
                <a:solidFill>
                  <a:srgbClr val="336600"/>
                </a:solidFill>
                <a:latin typeface="Gabriola" pitchFamily="82" charset="0"/>
              </a:rPr>
              <a:t>)</a:t>
            </a:r>
            <a:endParaRPr lang="ru-RU" sz="4400" b="1" dirty="0">
              <a:solidFill>
                <a:srgbClr val="336600"/>
              </a:solidFill>
              <a:latin typeface="Gabriola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0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336600"/>
                </a:solidFill>
                <a:latin typeface="Gabriola" pitchFamily="82" charset="0"/>
              </a:rPr>
              <a:t>Ударные  музыкальные  инструменты</a:t>
            </a:r>
            <a:endParaRPr lang="ru-RU" sz="5400" b="1" dirty="0">
              <a:solidFill>
                <a:srgbClr val="3366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47.radikal.ru/i115/0904/c1/cf5cbde3007c.jpg">
            <a:hlinkClick r:id="rId2" tgtFrame="_blank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76117">
            <a:off x="-30669" y="3869778"/>
            <a:ext cx="5486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5929330"/>
            <a:ext cx="54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336600"/>
                </a:solidFill>
                <a:latin typeface="Gabriola" pitchFamily="82" charset="0"/>
              </a:rPr>
              <a:t>Шаркунок-колотушка</a:t>
            </a:r>
            <a:endParaRPr lang="ru-RU" sz="4400" dirty="0">
              <a:solidFill>
                <a:srgbClr val="336600"/>
              </a:solidFill>
              <a:latin typeface="Gabriola" pitchFamily="82" charset="0"/>
            </a:endParaRPr>
          </a:p>
        </p:txBody>
      </p:sp>
      <p:pic>
        <p:nvPicPr>
          <p:cNvPr id="6" name="Рисунок 5" descr="http://s59.radikal.ru/i166/0904/ff/573141a6fd24.jpg">
            <a:hlinkClick r:id="rId2" tgtFrame="_blank"/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6210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00298" y="2071678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6600"/>
                </a:solidFill>
                <a:latin typeface="Gabriola" pitchFamily="82" charset="0"/>
              </a:rPr>
              <a:t>Трещотка</a:t>
            </a:r>
            <a:endParaRPr lang="ru-RU" sz="4400" b="1" dirty="0">
              <a:solidFill>
                <a:srgbClr val="336600"/>
              </a:solidFill>
              <a:latin typeface="Gabriola" pitchFamily="82" charset="0"/>
            </a:endParaRPr>
          </a:p>
        </p:txBody>
      </p:sp>
      <p:pic>
        <p:nvPicPr>
          <p:cNvPr id="8" name="Рисунок 7" descr="http://s60.radikal.ru/i168/0904/1c/21f37044906c.jpg">
            <a:hlinkClick r:id="rId2" tgtFrame="_blank"/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714488"/>
            <a:ext cx="34290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72066" y="4857760"/>
            <a:ext cx="4071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6600"/>
                </a:solidFill>
                <a:latin typeface="Gabriola" pitchFamily="82" charset="0"/>
              </a:rPr>
              <a:t>Круговая трещотка</a:t>
            </a:r>
            <a:endParaRPr lang="ru-RU" sz="4400" dirty="0">
              <a:solidFill>
                <a:srgbClr val="3366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047.radikal.ru/0904/3a/260271508b6d.jpg">
            <a:hlinkClick r:id="rId2" tgtFrame="_blank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42852"/>
            <a:ext cx="65722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2428868"/>
            <a:ext cx="5500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6600"/>
                </a:solidFill>
                <a:latin typeface="Gabriola" pitchFamily="82" charset="0"/>
              </a:rPr>
              <a:t>Трещотка с колокольчиками</a:t>
            </a:r>
            <a:endParaRPr lang="ru-RU" sz="4400" dirty="0">
              <a:solidFill>
                <a:srgbClr val="336600"/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6088559"/>
            <a:ext cx="6005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336600"/>
                </a:solidFill>
                <a:latin typeface="Gabriola" pitchFamily="82" charset="0"/>
              </a:rPr>
              <a:t>Дрова (музыкальная поленница)</a:t>
            </a:r>
            <a:endParaRPr lang="ru-RU" sz="4400" dirty="0">
              <a:solidFill>
                <a:srgbClr val="336600"/>
              </a:solidFill>
              <a:latin typeface="Gabriola" pitchFamily="82" charset="0"/>
            </a:endParaRPr>
          </a:p>
        </p:txBody>
      </p:sp>
      <p:pic>
        <p:nvPicPr>
          <p:cNvPr id="7" name="Рисунок 6" descr="http://i018.radikal.ru/0801/7a/93c46caee2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286124"/>
            <a:ext cx="500066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0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336600"/>
                </a:solidFill>
                <a:latin typeface="Gabriola" pitchFamily="82" charset="0"/>
              </a:rPr>
              <a:t>Духовые музыкальные  инструменты</a:t>
            </a:r>
            <a:endParaRPr lang="ru-RU" sz="5400" b="1" dirty="0">
              <a:solidFill>
                <a:srgbClr val="336600"/>
              </a:solidFill>
              <a:latin typeface="Gabriola" pitchFamily="82" charset="0"/>
            </a:endParaRPr>
          </a:p>
        </p:txBody>
      </p:sp>
      <p:pic>
        <p:nvPicPr>
          <p:cNvPr id="5" name="Рисунок 4" descr="http://s57.radikal.ru/i156/0904/07/b2d1a96c88d8.jpg">
            <a:hlinkClick r:id="rId2" tgtFrame="_blank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571612"/>
            <a:ext cx="850112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00562" y="1928802"/>
            <a:ext cx="17604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336600"/>
                </a:solidFill>
                <a:latin typeface="Gabriola" pitchFamily="82" charset="0"/>
              </a:rPr>
              <a:t>Жалейка</a:t>
            </a:r>
            <a:endParaRPr lang="ru-RU" sz="4400" dirty="0">
              <a:solidFill>
                <a:srgbClr val="336600"/>
              </a:solidFill>
              <a:latin typeface="Gabriola" pitchFamily="82" charset="0"/>
            </a:endParaRPr>
          </a:p>
        </p:txBody>
      </p:sp>
      <p:pic>
        <p:nvPicPr>
          <p:cNvPr id="22530" name="Picture 2" descr="http://www.masteras.ru/data/zh_sopr_compl.jpg"/>
          <p:cNvPicPr>
            <a:picLocks noChangeAspect="1" noChangeArrowheads="1"/>
          </p:cNvPicPr>
          <p:nvPr/>
        </p:nvPicPr>
        <p:blipFill>
          <a:blip r:embed="rId4" cstate="print"/>
          <a:srcRect l="6000" t="40501" r="8499" b="23499"/>
          <a:stretch>
            <a:fillRect/>
          </a:stretch>
        </p:blipFill>
        <p:spPr bwMode="auto">
          <a:xfrm>
            <a:off x="2285984" y="4357694"/>
            <a:ext cx="5286412" cy="22258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002.radikal.ru/0801/bd/da4fed2b25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735811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57554" y="5857892"/>
            <a:ext cx="2000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336600"/>
                </a:solidFill>
                <a:latin typeface="Gabriola" pitchFamily="82" charset="0"/>
              </a:rPr>
              <a:t>Кугиклы</a:t>
            </a:r>
            <a:endParaRPr lang="ru-RU" sz="4400" dirty="0">
              <a:solidFill>
                <a:srgbClr val="3366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asteras.ru/data/sv_com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762500" cy="476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5643578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6600"/>
                </a:solidFill>
                <a:latin typeface="Gabriola" pitchFamily="82" charset="0"/>
              </a:rPr>
              <a:t>Свирель</a:t>
            </a:r>
            <a:endParaRPr lang="ru-RU" sz="4400" b="1" dirty="0">
              <a:solidFill>
                <a:srgbClr val="336600"/>
              </a:solidFill>
              <a:latin typeface="Gabriola" pitchFamily="82" charset="0"/>
            </a:endParaRPr>
          </a:p>
        </p:txBody>
      </p:sp>
      <p:pic>
        <p:nvPicPr>
          <p:cNvPr id="20484" name="Picture 4" descr="http://www.masteras.ru/data/sv_2.jpg"/>
          <p:cNvPicPr>
            <a:picLocks noChangeAspect="1" noChangeArrowheads="1"/>
          </p:cNvPicPr>
          <p:nvPr/>
        </p:nvPicPr>
        <p:blipFill>
          <a:blip r:embed="rId3" cstate="print"/>
          <a:srcRect l="7500" t="37500" r="5499" b="23500"/>
          <a:stretch>
            <a:fillRect/>
          </a:stretch>
        </p:blipFill>
        <p:spPr bwMode="auto">
          <a:xfrm>
            <a:off x="4643438" y="4786322"/>
            <a:ext cx="4143404" cy="18573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masteras.ru/data/ok_bm.jpg"/>
          <p:cNvPicPr>
            <a:picLocks noChangeAspect="1" noChangeArrowheads="1"/>
          </p:cNvPicPr>
          <p:nvPr/>
        </p:nvPicPr>
        <p:blipFill>
          <a:blip r:embed="rId2" cstate="print"/>
          <a:srcRect t="28500" b="14499"/>
          <a:stretch>
            <a:fillRect/>
          </a:stretch>
        </p:blipFill>
        <p:spPr bwMode="auto">
          <a:xfrm>
            <a:off x="214282" y="357166"/>
            <a:ext cx="4762500" cy="2714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29190" y="500042"/>
            <a:ext cx="18501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336600"/>
                </a:solidFill>
                <a:latin typeface="Gabriola" pitchFamily="82" charset="0"/>
              </a:rPr>
              <a:t>Окарины</a:t>
            </a:r>
            <a:endParaRPr lang="ru-RU" sz="4400" dirty="0">
              <a:solidFill>
                <a:srgbClr val="336600"/>
              </a:solidFill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1214422"/>
            <a:ext cx="1798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336600"/>
                </a:solidFill>
                <a:latin typeface="Gabriola" pitchFamily="82" charset="0"/>
              </a:rPr>
              <a:t>"гусенок"</a:t>
            </a:r>
            <a:endParaRPr lang="ru-RU" sz="4400" dirty="0">
              <a:solidFill>
                <a:srgbClr val="336600"/>
              </a:solidFill>
              <a:latin typeface="Gabriola" pitchFamily="82" charset="0"/>
            </a:endParaRPr>
          </a:p>
        </p:txBody>
      </p:sp>
      <p:pic>
        <p:nvPicPr>
          <p:cNvPr id="23558" name="Picture 6" descr="http://www.masteras.ru/data/ok_compl7.jpg"/>
          <p:cNvPicPr>
            <a:picLocks noChangeAspect="1" noChangeArrowheads="1"/>
          </p:cNvPicPr>
          <p:nvPr/>
        </p:nvPicPr>
        <p:blipFill>
          <a:blip r:embed="rId3" cstate="print"/>
          <a:srcRect t="25500" b="12999"/>
          <a:stretch>
            <a:fillRect/>
          </a:stretch>
        </p:blipFill>
        <p:spPr bwMode="auto">
          <a:xfrm>
            <a:off x="142844" y="3786190"/>
            <a:ext cx="4762500" cy="2928958"/>
          </a:xfrm>
          <a:prstGeom prst="rect">
            <a:avLst/>
          </a:prstGeom>
          <a:noFill/>
        </p:spPr>
      </p:pic>
      <p:pic>
        <p:nvPicPr>
          <p:cNvPr id="23554" name="Picture 2" descr="http://www.masteras.ru/data/ok_1.jpg"/>
          <p:cNvPicPr>
            <a:picLocks noChangeAspect="1" noChangeArrowheads="1"/>
          </p:cNvPicPr>
          <p:nvPr/>
        </p:nvPicPr>
        <p:blipFill>
          <a:blip r:embed="rId4" cstate="print"/>
          <a:srcRect l="6000" t="34500" r="5499" b="12999"/>
          <a:stretch>
            <a:fillRect/>
          </a:stretch>
        </p:blipFill>
        <p:spPr bwMode="auto">
          <a:xfrm rot="653189">
            <a:off x="4484431" y="2518632"/>
            <a:ext cx="4214842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жевые кирпичи">
  <a:themeElements>
    <a:clrScheme name="Тема Office 1">
      <a:dk1>
        <a:srgbClr val="000000"/>
      </a:dk1>
      <a:lt1>
        <a:srgbClr val="FAF0E6"/>
      </a:lt1>
      <a:dk2>
        <a:srgbClr val="000000"/>
      </a:dk2>
      <a:lt2>
        <a:srgbClr val="8C8C8C"/>
      </a:lt2>
      <a:accent1>
        <a:srgbClr val="E9BD91"/>
      </a:accent1>
      <a:accent2>
        <a:srgbClr val="CE9A63"/>
      </a:accent2>
      <a:accent3>
        <a:srgbClr val="FCF6F0"/>
      </a:accent3>
      <a:accent4>
        <a:srgbClr val="000000"/>
      </a:accent4>
      <a:accent5>
        <a:srgbClr val="F2DBC7"/>
      </a:accent5>
      <a:accent6>
        <a:srgbClr val="BA8B59"/>
      </a:accent6>
      <a:hlink>
        <a:srgbClr val="AD6521"/>
      </a:hlink>
      <a:folHlink>
        <a:srgbClr val="6B4D2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CF6F0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CF6F0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FFFFF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FFFFF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бежевые кирпичи</Template>
  <TotalTime>203</TotalTime>
  <Words>103</Words>
  <Application>Microsoft Office PowerPoint</Application>
  <PresentationFormat>Экран (4:3)</PresentationFormat>
  <Paragraphs>29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бежевые кирпичи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Автор: Елена Качур Исполнитель: Таисия Аведикова (Чевостик), Дмитрий Столбцов (дядя Кузя) Жанр: аудиоспектакль, детская познавательная литература Издательство: MusicBaby Год выпуска: 2002-2010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26</cp:revision>
  <dcterms:created xsi:type="dcterms:W3CDTF">2011-02-17T21:05:28Z</dcterms:created>
  <dcterms:modified xsi:type="dcterms:W3CDTF">2011-02-18T16:30:37Z</dcterms:modified>
</cp:coreProperties>
</file>